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89" r:id="rId5"/>
    <p:sldId id="294" r:id="rId6"/>
    <p:sldId id="298" r:id="rId7"/>
    <p:sldId id="295" r:id="rId8"/>
    <p:sldId id="293" r:id="rId9"/>
    <p:sldId id="290" r:id="rId10"/>
    <p:sldId id="292" r:id="rId11"/>
    <p:sldId id="297" r:id="rId12"/>
    <p:sldId id="276" r:id="rId13"/>
    <p:sldId id="287" r:id="rId14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5C"/>
    <a:srgbClr val="00B4CD"/>
    <a:srgbClr val="B42574"/>
    <a:srgbClr val="EEAB1E"/>
    <a:srgbClr val="95D0CC"/>
    <a:srgbClr val="D784A8"/>
    <a:srgbClr val="FEE7C1"/>
    <a:srgbClr val="99CBC5"/>
    <a:srgbClr val="00B09A"/>
    <a:srgbClr val="00B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03"/>
    <p:restoredTop sz="93216" autoAdjust="0"/>
  </p:normalViewPr>
  <p:slideViewPr>
    <p:cSldViewPr>
      <p:cViewPr varScale="1">
        <p:scale>
          <a:sx n="80" d="100"/>
          <a:sy n="80" d="100"/>
        </p:scale>
        <p:origin x="1834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donation</c:v>
                </c:pt>
              </c:strCache>
            </c:strRef>
          </c:tx>
          <c:spPr>
            <a:solidFill>
              <a:srgbClr val="B6237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EAB1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D5B-423E-AB91-3D0C4DE5877F}"/>
              </c:ext>
            </c:extLst>
          </c:dPt>
          <c:dPt>
            <c:idx val="1"/>
            <c:invertIfNegative val="0"/>
            <c:bubble3D val="0"/>
            <c:spPr>
              <a:solidFill>
                <a:srgbClr val="EEAB1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5B-423E-AB91-3D0C4DE5877F}"/>
              </c:ext>
            </c:extLst>
          </c:dPt>
          <c:dPt>
            <c:idx val="2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F469-49B6-AE9E-4F46C1E06BD1}"/>
              </c:ext>
            </c:extLst>
          </c:dPt>
          <c:dPt>
            <c:idx val="3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F469-49B6-AE9E-4F46C1E06BD1}"/>
              </c:ext>
            </c:extLst>
          </c:dPt>
          <c:dPt>
            <c:idx val="4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F469-49B6-AE9E-4F46C1E06BD1}"/>
              </c:ext>
            </c:extLst>
          </c:dPt>
          <c:dPt>
            <c:idx val="5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469-49B6-AE9E-4F46C1E06BD1}"/>
              </c:ext>
            </c:extLst>
          </c:dPt>
          <c:dPt>
            <c:idx val="6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F469-49B6-AE9E-4F46C1E06BD1}"/>
              </c:ext>
            </c:extLst>
          </c:dPt>
          <c:dPt>
            <c:idx val="7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F469-49B6-AE9E-4F46C1E06BD1}"/>
              </c:ext>
            </c:extLst>
          </c:dPt>
          <c:dPt>
            <c:idx val="8"/>
            <c:invertIfNegative val="0"/>
            <c:bubble3D val="0"/>
            <c:spPr>
              <a:solidFill>
                <a:srgbClr val="B4257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F469-49B6-AE9E-4F46C1E06BD1}"/>
              </c:ext>
            </c:extLst>
          </c:dPt>
          <c:dPt>
            <c:idx val="9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D5B-423E-AB91-3D0C4DE5877F}"/>
              </c:ext>
            </c:extLst>
          </c:dPt>
          <c:dPt>
            <c:idx val="10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5B-423E-AB91-3D0C4DE5877F}"/>
              </c:ext>
            </c:extLst>
          </c:dPt>
          <c:dPt>
            <c:idx val="11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D5B-423E-AB91-3D0C4DE5877F}"/>
              </c:ext>
            </c:extLst>
          </c:dPt>
          <c:dPt>
            <c:idx val="12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5B-423E-AB91-3D0C4DE5877F}"/>
              </c:ext>
            </c:extLst>
          </c:dPt>
          <c:dPt>
            <c:idx val="13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D5B-423E-AB91-3D0C4DE5877F}"/>
              </c:ext>
            </c:extLst>
          </c:dPt>
          <c:dPt>
            <c:idx val="14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D5B-423E-AB91-3D0C4DE5877F}"/>
              </c:ext>
            </c:extLst>
          </c:dPt>
          <c:dPt>
            <c:idx val="16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D5B-423E-AB91-3D0C4DE5877F}"/>
              </c:ext>
            </c:extLst>
          </c:dPt>
          <c:dPt>
            <c:idx val="17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D5B-423E-AB91-3D0C4DE5877F}"/>
              </c:ext>
            </c:extLst>
          </c:dPt>
          <c:dPt>
            <c:idx val="18"/>
            <c:invertIfNegative val="0"/>
            <c:bubble3D val="0"/>
            <c:spPr>
              <a:solidFill>
                <a:srgbClr val="00B4C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FD5B-423E-AB91-3D0C4DE5877F}"/>
              </c:ext>
            </c:extLst>
          </c:dPt>
          <c:cat>
            <c:numRef>
              <c:f>Sheet1!$A$2:$A$21</c:f>
              <c:numCache>
                <c:formatCode>mmm\-yy</c:formatCode>
                <c:ptCount val="20"/>
                <c:pt idx="0">
                  <c:v>44562</c:v>
                </c:pt>
                <c:pt idx="1">
                  <c:v>44621</c:v>
                </c:pt>
                <c:pt idx="2">
                  <c:v>44652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44896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</c:numCache>
            </c:num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6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1</c:v>
                </c:pt>
                <c:pt idx="17">
                  <c:v>3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6A-43C1-B848-09E4C21ED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3670031"/>
        <c:axId val="1821057519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Column1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Sheet1!$A$2:$A$21</c15:sqref>
                        </c15:formulaRef>
                      </c:ext>
                    </c:extLst>
                    <c:numCache>
                      <c:formatCode>mmm\-yy</c:formatCode>
                      <c:ptCount val="20"/>
                      <c:pt idx="0">
                        <c:v>44562</c:v>
                      </c:pt>
                      <c:pt idx="1">
                        <c:v>44621</c:v>
                      </c:pt>
                      <c:pt idx="2">
                        <c:v>44652</c:v>
                      </c:pt>
                      <c:pt idx="3">
                        <c:v>44743</c:v>
                      </c:pt>
                      <c:pt idx="4">
                        <c:v>44774</c:v>
                      </c:pt>
                      <c:pt idx="5">
                        <c:v>44805</c:v>
                      </c:pt>
                      <c:pt idx="6">
                        <c:v>44896</c:v>
                      </c:pt>
                      <c:pt idx="7">
                        <c:v>44958</c:v>
                      </c:pt>
                      <c:pt idx="8">
                        <c:v>44986</c:v>
                      </c:pt>
                      <c:pt idx="9">
                        <c:v>45017</c:v>
                      </c:pt>
                      <c:pt idx="10">
                        <c:v>45047</c:v>
                      </c:pt>
                      <c:pt idx="11">
                        <c:v>45078</c:v>
                      </c:pt>
                      <c:pt idx="12">
                        <c:v>45108</c:v>
                      </c:pt>
                      <c:pt idx="13">
                        <c:v>45139</c:v>
                      </c:pt>
                      <c:pt idx="14">
                        <c:v>45170</c:v>
                      </c:pt>
                      <c:pt idx="15">
                        <c:v>45200</c:v>
                      </c:pt>
                      <c:pt idx="16">
                        <c:v>45231</c:v>
                      </c:pt>
                      <c:pt idx="17">
                        <c:v>45261</c:v>
                      </c:pt>
                      <c:pt idx="18">
                        <c:v>45292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Sheet1!$C$2:$C$21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D96A-43C1-B848-09E4C21ED592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Column2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Sheet1!$A$2:$A$21</c15:sqref>
                        </c15:formulaRef>
                      </c:ext>
                    </c:extLst>
                    <c:numCache>
                      <c:formatCode>mmm\-yy</c:formatCode>
                      <c:ptCount val="20"/>
                      <c:pt idx="0">
                        <c:v>44562</c:v>
                      </c:pt>
                      <c:pt idx="1">
                        <c:v>44621</c:v>
                      </c:pt>
                      <c:pt idx="2">
                        <c:v>44652</c:v>
                      </c:pt>
                      <c:pt idx="3">
                        <c:v>44743</c:v>
                      </c:pt>
                      <c:pt idx="4">
                        <c:v>44774</c:v>
                      </c:pt>
                      <c:pt idx="5">
                        <c:v>44805</c:v>
                      </c:pt>
                      <c:pt idx="6">
                        <c:v>44896</c:v>
                      </c:pt>
                      <c:pt idx="7">
                        <c:v>44958</c:v>
                      </c:pt>
                      <c:pt idx="8">
                        <c:v>44986</c:v>
                      </c:pt>
                      <c:pt idx="9">
                        <c:v>45017</c:v>
                      </c:pt>
                      <c:pt idx="10">
                        <c:v>45047</c:v>
                      </c:pt>
                      <c:pt idx="11">
                        <c:v>45078</c:v>
                      </c:pt>
                      <c:pt idx="12">
                        <c:v>45108</c:v>
                      </c:pt>
                      <c:pt idx="13">
                        <c:v>45139</c:v>
                      </c:pt>
                      <c:pt idx="14">
                        <c:v>45170</c:v>
                      </c:pt>
                      <c:pt idx="15">
                        <c:v>45200</c:v>
                      </c:pt>
                      <c:pt idx="16">
                        <c:v>45231</c:v>
                      </c:pt>
                      <c:pt idx="17">
                        <c:v>45261</c:v>
                      </c:pt>
                      <c:pt idx="18">
                        <c:v>45292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Sheet1!$D$2:$D$21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D96A-43C1-B848-09E4C21ED592}"/>
                  </c:ext>
                </c:extLst>
              </c15:ser>
            </c15:filteredBarSeries>
          </c:ext>
        </c:extLst>
      </c:barChart>
      <c:dateAx>
        <c:axId val="1703670031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ight" panose="02000403000000020004"/>
                <a:ea typeface="+mn-ea"/>
                <a:cs typeface="+mn-cs"/>
              </a:defRPr>
            </a:pPr>
            <a:endParaRPr lang="en-US"/>
          </a:p>
        </c:txPr>
        <c:crossAx val="1821057519"/>
        <c:crosses val="autoZero"/>
        <c:auto val="1"/>
        <c:lblOffset val="100"/>
        <c:baseTimeUnit val="months"/>
      </c:dateAx>
      <c:valAx>
        <c:axId val="1821057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i="0" u="none" strike="noStrike" kern="1200" spc="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Helvetica Neue Light" panose="02000403000000020004"/>
                  </a:rPr>
                  <a:t>Number of corneal donations</a:t>
                </a:r>
              </a:p>
            </c:rich>
          </c:tx>
          <c:layout>
            <c:manualLayout>
              <c:xMode val="edge"/>
              <c:yMode val="edge"/>
              <c:x val="0"/>
              <c:y val="0.233029200052113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3670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8444F-C357-4826-885B-2921E6DBCDC0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A984E-165F-41AB-A1F5-4A034AD1E29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366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1274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428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sz="1200" b="0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00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248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dirty="0">
              <a:solidFill>
                <a:srgbClr val="FF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166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201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808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939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A984E-165F-41AB-A1F5-4A034AD1E29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13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26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851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35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7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05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63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30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56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5703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863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56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4C85A-BBF5-4952-92C4-0D93AE4CD0CA}" type="datetimeFigureOut">
              <a:rPr lang="en-GB" smtClean="0"/>
              <a:t>06/03/2024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C1312-9606-4538-B314-F81F5DD773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068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7861/fhj.2022-0123" TargetMode="External"/><Relationship Id="rId3" Type="http://schemas.openxmlformats.org/officeDocument/2006/relationships/hyperlink" Target="https://doi.org/10.1186/s12904-023-01300-7" TargetMode="External"/><Relationship Id="rId7" Type="http://schemas.openxmlformats.org/officeDocument/2006/relationships/hyperlink" Target="https://media.rnib.org.uk/documents/Key_stats_about_sight_loss_2021.pdf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qvh.nhs.uk/wp-content/uploads/2018/03/Most-people-can-be-a-donor-information-flowchart.pdf" TargetMode="External"/><Relationship Id="rId5" Type="http://schemas.openxmlformats.org/officeDocument/2006/relationships/hyperlink" Target="https://nhsbtdbe.blob.core.windows.net/umbraco-assets-corp/30188/activity-report-2022-2023-final.pdf" TargetMode="External"/><Relationship Id="rId10" Type="http://schemas.openxmlformats.org/officeDocument/2006/relationships/hyperlink" Target="https://doi.org/10.1177/0269216318784210" TargetMode="External"/><Relationship Id="rId4" Type="http://schemas.openxmlformats.org/officeDocument/2006/relationships/hyperlink" Target="https://www.nhsbt.nhs.uk/news/world-sight-day-2021/#:~:text=This%20World%20Sight%20Day%20(14,registering%20as%20an%20organ%20donor" TargetMode="External"/><Relationship Id="rId9" Type="http://schemas.openxmlformats.org/officeDocument/2006/relationships/hyperlink" Target="https://doi.org/10.2147/OPTH.S2609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together outside&#10;&#10;Description automatically generated with low confidence">
            <a:extLst>
              <a:ext uri="{FF2B5EF4-FFF2-40B4-BE49-F238E27FC236}">
                <a16:creationId xmlns:a16="http://schemas.microsoft.com/office/drawing/2014/main" id="{B3FBAAD4-A5EF-FB4A-02D6-AA455EC00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" t="-3839" r="13569" b="12006"/>
          <a:stretch/>
        </p:blipFill>
        <p:spPr>
          <a:xfrm>
            <a:off x="-151958" y="-387424"/>
            <a:ext cx="9377768" cy="8037512"/>
          </a:xfrm>
          <a:prstGeom prst="rect">
            <a:avLst/>
          </a:prstGeom>
        </p:spPr>
      </p:pic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976FD067-0001-5895-7E30-FB3AAC7C6B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477" y="620688"/>
            <a:ext cx="2085222" cy="10285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5BAD78-5B87-51DE-B71D-020DC4FD7614}"/>
              </a:ext>
            </a:extLst>
          </p:cNvPr>
          <p:cNvSpPr/>
          <p:nvPr/>
        </p:nvSpPr>
        <p:spPr>
          <a:xfrm>
            <a:off x="-151958" y="5547060"/>
            <a:ext cx="9377768" cy="980199"/>
          </a:xfrm>
          <a:prstGeom prst="rect">
            <a:avLst/>
          </a:prstGeom>
          <a:solidFill>
            <a:srgbClr val="00B09A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C72489-FC24-C33F-4ACF-A753BA17C5E5}"/>
              </a:ext>
            </a:extLst>
          </p:cNvPr>
          <p:cNvSpPr txBox="1"/>
          <p:nvPr/>
        </p:nvSpPr>
        <p:spPr>
          <a:xfrm>
            <a:off x="312328" y="5547060"/>
            <a:ext cx="8449195" cy="12311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Corneal Donation within Hospice Inpatient Unit</a:t>
            </a:r>
          </a:p>
          <a:p>
            <a:r>
              <a:rPr lang="en-GB" sz="24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Julie Lucas – Senior Staff Nurse 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7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uple people walking a dog on a trail in the woods&#10;&#10;Description automatically generated with low confidence">
            <a:extLst>
              <a:ext uri="{FF2B5EF4-FFF2-40B4-BE49-F238E27FC236}">
                <a16:creationId xmlns:a16="http://schemas.microsoft.com/office/drawing/2014/main" id="{FA04DF72-FC57-1E3F-63D1-30D90E598C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9"/>
          <a:stretch/>
        </p:blipFill>
        <p:spPr>
          <a:xfrm>
            <a:off x="-1" y="988409"/>
            <a:ext cx="9144001" cy="58695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D76F2E-FE47-FC29-0EDE-EFC4EEE3FCE2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A2F66-ED09-3E2D-D395-E8D5F60A1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AC8997-A39D-9D45-0819-91CF0D372C0A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Thank You &amp; Questions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54AFFD-D744-A902-A207-7B544ABDFAED}"/>
              </a:ext>
            </a:extLst>
          </p:cNvPr>
          <p:cNvSpPr txBox="1"/>
          <p:nvPr/>
        </p:nvSpPr>
        <p:spPr>
          <a:xfrm>
            <a:off x="2567521" y="2703256"/>
            <a:ext cx="4104456" cy="1451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6600" b="1" u="none" strike="noStrike" dirty="0">
                <a:solidFill>
                  <a:schemeClr val="bg1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Thank you</a:t>
            </a:r>
            <a:endParaRPr lang="en-US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77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Background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515EAA-48D9-7D1E-FF60-2591FA28E14B}"/>
              </a:ext>
            </a:extLst>
          </p:cNvPr>
          <p:cNvSpPr txBox="1"/>
          <p:nvPr/>
        </p:nvSpPr>
        <p:spPr>
          <a:xfrm>
            <a:off x="587301" y="1353950"/>
            <a:ext cx="8064896" cy="5247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Helvetica Neue Light" panose="02000403000000020004" pitchFamily="2" charset="0"/>
              </a:rPr>
              <a:t>More than two million people are estimated to be living with sight loss in the UK. </a:t>
            </a:r>
            <a:br>
              <a:rPr lang="en-GB" sz="1600" dirty="0">
                <a:latin typeface="Helvetica Neue Light" panose="02000403000000020004" pitchFamily="2" charset="0"/>
              </a:rPr>
            </a:br>
            <a:r>
              <a:rPr lang="en-GB" sz="1600" dirty="0">
                <a:latin typeface="Helvetica Neue Light" panose="02000403000000020004" pitchFamily="2" charset="0"/>
              </a:rPr>
              <a:t>By 2050 the number is predicted to be </a:t>
            </a:r>
            <a:r>
              <a:rPr lang="en-GB" sz="1600" b="1" dirty="0">
                <a:latin typeface="Helvetica Neue Light" panose="02000403000000020004" pitchFamily="2" charset="0"/>
              </a:rPr>
              <a:t>double to over four million.</a:t>
            </a:r>
            <a:r>
              <a:rPr lang="en-GB" sz="1600" baseline="30000" dirty="0">
                <a:latin typeface="Helvetica Neue Light" panose="02000403000000020004" pitchFamily="2" charset="0"/>
              </a:rPr>
              <a:t>1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Helvetica Neue Light" panose="02000403000000020004" pitchFamily="2" charset="0"/>
              </a:rPr>
              <a:t>In 2022-2023, </a:t>
            </a:r>
            <a:r>
              <a:rPr lang="en-GB" sz="1600" b="1" dirty="0">
                <a:latin typeface="Helvetica Neue Light" panose="02000403000000020004" pitchFamily="2" charset="0"/>
              </a:rPr>
              <a:t>4,719</a:t>
            </a:r>
            <a:r>
              <a:rPr lang="en-GB" sz="1600" dirty="0">
                <a:latin typeface="Helvetica Neue Light" panose="02000403000000020004" pitchFamily="2" charset="0"/>
              </a:rPr>
              <a:t>* corneas were donated to NHS Blood and Transplant. 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Helvetica Neue Light" panose="02000403000000020004" pitchFamily="2" charset="0"/>
              </a:rPr>
              <a:t>“At the end of March 2023, 81% of registrants, where the information was available, indicated a willingness to donate all organs and tissue. However, of those who were not willing to donate all organs, </a:t>
            </a:r>
            <a:r>
              <a:rPr lang="en-GB" sz="1600" b="1" dirty="0">
                <a:latin typeface="Helvetica Neue Light" panose="02000403000000020004" pitchFamily="2" charset="0"/>
              </a:rPr>
              <a:t>the majority (63%) did not wish to donate their corneas</a:t>
            </a:r>
            <a:r>
              <a:rPr lang="en-GB" sz="1600" dirty="0">
                <a:latin typeface="Helvetica Neue Light" panose="02000403000000020004" pitchFamily="2" charset="0"/>
              </a:rPr>
              <a:t>.”</a:t>
            </a:r>
            <a:r>
              <a:rPr lang="en-GB" sz="1600" baseline="30000" dirty="0">
                <a:latin typeface="Helvetica Neue Light" panose="02000403000000020004" pitchFamily="2" charset="0"/>
              </a:rPr>
              <a:t>2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en-GB" sz="1600" dirty="0">
              <a:latin typeface="Helvetica Neue Light" panose="02000403000000020004" pitchFamily="2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en-GB" sz="1600" dirty="0">
              <a:latin typeface="Helvetica Neue Light" panose="02000403000000020004" pitchFamily="2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br>
              <a:rPr lang="en-GB" sz="1600" dirty="0">
                <a:latin typeface="Helvetica Neue Light" panose="02000403000000020004" pitchFamily="2" charset="0"/>
              </a:rPr>
            </a:br>
            <a:r>
              <a:rPr lang="en-US" sz="1000" baseline="30000" dirty="0">
                <a:latin typeface="Helvetica Neue Light" panose="02000403000000020004" pitchFamily="2" charset="0"/>
              </a:rPr>
              <a:t>*</a:t>
            </a:r>
            <a:r>
              <a:rPr lang="en-US" sz="1000" dirty="0">
                <a:latin typeface="Helvetica Neue Light" panose="02000403000000020004" pitchFamily="2" charset="0"/>
              </a:rPr>
              <a:t>not all corneas donated or transplanted in the UK are reported to NHSBT and thus the donation data reported are not the full national data. </a:t>
            </a:r>
          </a:p>
          <a:p>
            <a:r>
              <a:rPr lang="en-GB" sz="1000" baseline="30000" dirty="0">
                <a:latin typeface="Helvetica Neue Light" panose="02000403000000020004" pitchFamily="2" charset="0"/>
              </a:rPr>
              <a:t>1</a:t>
            </a:r>
            <a:r>
              <a:rPr lang="en-GB" sz="1000" dirty="0">
                <a:latin typeface="Helvetica Neue Light" panose="02000403000000020004" pitchFamily="2" charset="0"/>
              </a:rPr>
              <a:t> </a:t>
            </a:r>
            <a:r>
              <a:rPr lang="en-US" sz="1000" dirty="0">
                <a:latin typeface="Helvetica Neue Light" panose="02000403000000020004" pitchFamily="2" charset="0"/>
              </a:rPr>
              <a:t>Royal National Institute of Blind (2021). </a:t>
            </a:r>
            <a:r>
              <a:rPr lang="en-US" sz="1000" i="1" dirty="0">
                <a:latin typeface="Helvetica Neue Light" panose="02000403000000020004" pitchFamily="2" charset="0"/>
              </a:rPr>
              <a:t>Key statistics about sight loss</a:t>
            </a:r>
            <a:r>
              <a:rPr lang="en-US" sz="1000" dirty="0">
                <a:latin typeface="Helvetica Neue Light" panose="02000403000000020004" pitchFamily="2" charset="0"/>
              </a:rPr>
              <a:t>. </a:t>
            </a:r>
          </a:p>
          <a:p>
            <a:r>
              <a:rPr lang="en-US" sz="1000" baseline="30000" dirty="0">
                <a:latin typeface="Helvetica Neue Light" panose="02000403000000020004" pitchFamily="2" charset="0"/>
              </a:rPr>
              <a:t>2</a:t>
            </a:r>
            <a:r>
              <a:rPr lang="en-US" sz="1000" dirty="0">
                <a:latin typeface="Helvetica Neue Light" panose="02000403000000020004" pitchFamily="2" charset="0"/>
              </a:rPr>
              <a:t> NHS Blood and Transplant (2023). </a:t>
            </a:r>
            <a:r>
              <a:rPr lang="en-US" sz="1000" i="1" dirty="0">
                <a:latin typeface="Helvetica Neue Light" panose="02000403000000020004" pitchFamily="2" charset="0"/>
              </a:rPr>
              <a:t>Organ and tissue donation and transplantation activity report 2022/23</a:t>
            </a:r>
            <a:r>
              <a:rPr lang="en-US" sz="1000" dirty="0">
                <a:latin typeface="Helvetica Neue Light" panose="02000403000000020004" pitchFamily="2" charset="0"/>
              </a:rPr>
              <a:t>.</a:t>
            </a:r>
            <a:endParaRPr lang="en-GB" sz="1600" dirty="0">
              <a:latin typeface="Helvetica Neue Light" panose="02000403000000020004" pitchFamily="2" charset="0"/>
            </a:endParaRPr>
          </a:p>
        </p:txBody>
      </p:sp>
      <p:pic>
        <p:nvPicPr>
          <p:cNvPr id="6" name="Picture 5" descr="A pen and paper with a black background&#10;&#10;Description automatically generated">
            <a:extLst>
              <a:ext uri="{FF2B5EF4-FFF2-40B4-BE49-F238E27FC236}">
                <a16:creationId xmlns:a16="http://schemas.microsoft.com/office/drawing/2014/main" id="{500ABEA0-EB52-42EE-3E37-74E859A5EC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323649"/>
            <a:ext cx="1586130" cy="116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73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Barriers to Donations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02830D-9E57-9CF0-70C9-7EB43AF13954}"/>
              </a:ext>
            </a:extLst>
          </p:cNvPr>
          <p:cNvSpPr txBox="1"/>
          <p:nvPr/>
        </p:nvSpPr>
        <p:spPr>
          <a:xfrm>
            <a:off x="3986578" y="4089338"/>
            <a:ext cx="2556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Family not wanting to consent despite the patient’s wish</a:t>
            </a:r>
            <a:endParaRPr lang="en-GB" sz="1600" dirty="0">
              <a:solidFill>
                <a:srgbClr val="00B29D"/>
              </a:solidFill>
              <a:latin typeface="Helvetica Neue Light" panose="020004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7B5948-E0F9-BC41-4C0E-301FE3CC061E}"/>
              </a:ext>
            </a:extLst>
          </p:cNvPr>
          <p:cNvSpPr txBox="1"/>
          <p:nvPr/>
        </p:nvSpPr>
        <p:spPr>
          <a:xfrm>
            <a:off x="3739416" y="5518737"/>
            <a:ext cx="279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Missing the referral window</a:t>
            </a:r>
            <a:endParaRPr lang="en-GB" sz="1600" dirty="0">
              <a:solidFill>
                <a:srgbClr val="00B29D"/>
              </a:solidFill>
              <a:latin typeface="Helvetica Neue Light" panose="020004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681C2-F008-00CF-33A8-627CE0C19B00}"/>
              </a:ext>
            </a:extLst>
          </p:cNvPr>
          <p:cNvSpPr txBox="1"/>
          <p:nvPr/>
        </p:nvSpPr>
        <p:spPr>
          <a:xfrm rot="315460">
            <a:off x="6521439" y="4504837"/>
            <a:ext cx="2589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Retrieval team unable to </a:t>
            </a:r>
          </a:p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facilitate retrieval within </a:t>
            </a:r>
          </a:p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the time frame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BD5889-A531-A19D-064E-00FCAE32EF70}"/>
              </a:ext>
            </a:extLst>
          </p:cNvPr>
          <p:cNvSpPr txBox="1"/>
          <p:nvPr/>
        </p:nvSpPr>
        <p:spPr>
          <a:xfrm rot="21203162">
            <a:off x="1595636" y="4341247"/>
            <a:ext cx="202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Family not aware of </a:t>
            </a:r>
          </a:p>
          <a:p>
            <a:r>
              <a:rPr lang="en-US" sz="1600" dirty="0">
                <a:solidFill>
                  <a:srgbClr val="00B29D"/>
                </a:solidFill>
                <a:latin typeface="Helvetica Neue Light" panose="02000403000000020004" pitchFamily="2" charset="0"/>
              </a:rPr>
              <a:t>the patient’s wish</a:t>
            </a:r>
            <a:endParaRPr lang="en-GB" sz="1600" dirty="0">
              <a:solidFill>
                <a:srgbClr val="00B29D"/>
              </a:solidFill>
              <a:latin typeface="Helvetica Neue Light" panose="02000403000000020004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87BC53-5D95-DCFB-B018-CA0277A667A7}"/>
              </a:ext>
            </a:extLst>
          </p:cNvPr>
          <p:cNvSpPr/>
          <p:nvPr/>
        </p:nvSpPr>
        <p:spPr>
          <a:xfrm>
            <a:off x="75774" y="1776987"/>
            <a:ext cx="4396861" cy="1794397"/>
          </a:xfrm>
          <a:prstGeom prst="rect">
            <a:avLst/>
          </a:prstGeom>
          <a:solidFill>
            <a:srgbClr val="99CBC5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rgbClr val="99CBC5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01DCE7-E5A8-FF3C-6D37-7D4B98435DF5}"/>
              </a:ext>
            </a:extLst>
          </p:cNvPr>
          <p:cNvSpPr/>
          <p:nvPr/>
        </p:nvSpPr>
        <p:spPr>
          <a:xfrm>
            <a:off x="4619749" y="1776987"/>
            <a:ext cx="4448477" cy="1796030"/>
          </a:xfrm>
          <a:prstGeom prst="rect">
            <a:avLst/>
          </a:prstGeom>
          <a:solidFill>
            <a:srgbClr val="99CBC5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latin typeface="Arial Nova Light" panose="020B03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0C6F87-12C6-0789-16E9-40D1395B6552}"/>
              </a:ext>
            </a:extLst>
          </p:cNvPr>
          <p:cNvSpPr txBox="1"/>
          <p:nvPr/>
        </p:nvSpPr>
        <p:spPr>
          <a:xfrm>
            <a:off x="24361" y="1401375"/>
            <a:ext cx="222855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B29D"/>
                </a:solidFill>
                <a:latin typeface="Helvetica Neue Light" panose="02000403000000020004"/>
                <a:cs typeface="Times New Roman" panose="02020603050405020304" pitchFamily="18" charset="0"/>
              </a:rPr>
              <a:t>Patient’s </a:t>
            </a:r>
            <a:r>
              <a:rPr lang="en-US" sz="1800" dirty="0">
                <a:solidFill>
                  <a:srgbClr val="00B09A"/>
                </a:solidFill>
                <a:latin typeface="Helvetica Neue Light" panose="02000403000000020004"/>
                <a:cs typeface="Times New Roman" panose="02020603050405020304" pitchFamily="18" charset="0"/>
              </a:rPr>
              <a:t>perspective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2643B0-F1AC-1061-63C4-C60C995A3732}"/>
              </a:ext>
            </a:extLst>
          </p:cNvPr>
          <p:cNvSpPr txBox="1"/>
          <p:nvPr/>
        </p:nvSpPr>
        <p:spPr>
          <a:xfrm>
            <a:off x="166465" y="1860744"/>
            <a:ext cx="41116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Assume that they would be ineligible 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Corneal donation not routinely discussed 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Information not provided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US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US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US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GB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A373D5-5EFE-3CFB-ACF9-077B585A1612}"/>
              </a:ext>
            </a:extLst>
          </p:cNvPr>
          <p:cNvSpPr txBox="1"/>
          <p:nvPr/>
        </p:nvSpPr>
        <p:spPr>
          <a:xfrm>
            <a:off x="4572000" y="1401375"/>
            <a:ext cx="386926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B29D"/>
                </a:solidFill>
                <a:latin typeface="Helvetica Neue Light" panose="02000403000000020004"/>
                <a:cs typeface="Times New Roman" panose="02020603050405020304" pitchFamily="18" charset="0"/>
              </a:rPr>
              <a:t>Healthcare professional’s perspective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ADA1EE-8C45-F22E-F1F5-712D936FB889}"/>
              </a:ext>
            </a:extLst>
          </p:cNvPr>
          <p:cNvSpPr txBox="1"/>
          <p:nvPr/>
        </p:nvSpPr>
        <p:spPr>
          <a:xfrm>
            <a:off x="4740573" y="1865713"/>
            <a:ext cx="41116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Confidence and experience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Fear of upsetting patients and families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Not clear about when this option should be raised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Concern about enucleation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Not part of hospice culture 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US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GB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</p:txBody>
      </p:sp>
      <p:pic>
        <p:nvPicPr>
          <p:cNvPr id="23" name="Picture 22" descr="A blue bed with a black background&#10;&#10;Description automatically generated">
            <a:extLst>
              <a:ext uri="{FF2B5EF4-FFF2-40B4-BE49-F238E27FC236}">
                <a16:creationId xmlns:a16="http://schemas.microsoft.com/office/drawing/2014/main" id="{6539A37C-9D08-A147-E5B1-B6BE6B63D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687021"/>
            <a:ext cx="2907650" cy="200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8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Eligibility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 descr="Examples of medical conditions that prohibit patient to become a cornea donor.">
            <a:extLst>
              <a:ext uri="{FF2B5EF4-FFF2-40B4-BE49-F238E27FC236}">
                <a16:creationId xmlns:a16="http://schemas.microsoft.com/office/drawing/2014/main" id="{B7FBD2D2-382D-F88D-8CEA-328C7BFAD739}"/>
              </a:ext>
            </a:extLst>
          </p:cNvPr>
          <p:cNvSpPr/>
          <p:nvPr/>
        </p:nvSpPr>
        <p:spPr>
          <a:xfrm>
            <a:off x="587212" y="1628800"/>
            <a:ext cx="6073020" cy="460851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Does the patient suffer from any of the following conditions?</a:t>
            </a:r>
            <a:b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</a:br>
            <a:endParaRPr lang="en-GB" sz="1600" dirty="0">
              <a:solidFill>
                <a:schemeClr val="tx1"/>
              </a:solidFill>
              <a:latin typeface="Helvetica Neue Light" panose="020004030000000200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Parkinson's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/>
              </a:rPr>
              <a:t>Motor Neurone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/>
              </a:rPr>
              <a:t>Alzheimer's Disease</a:t>
            </a:r>
            <a:endParaRPr lang="en-GB" sz="1600" dirty="0">
              <a:solidFill>
                <a:schemeClr val="tx1"/>
              </a:solidFill>
              <a:latin typeface="Helvetica Neue Light" panose="020004030000000200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Prion Diseases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Lymphoma, Myeloma, Leukaemia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Malignant metastatic melanoma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Multiple Sclerosis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Seropositivity to HIV, HBV, HCV, HTLV or Syphilis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Previous organ or tissue recipient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Idiopathic diseases (e.g. pulmonary fibrosis)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Laser eye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Helvetica Neue Light" panose="02000403000000020004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Helvetica Neue Light" panose="02000403000000020004"/>
                <a:cs typeface="Arial" panose="020B0604020202020204" pitchFamily="34" charset="0"/>
              </a:rPr>
              <a:t>This is not an exhaustive list.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2CA850-8AE9-4EF0-4176-EB3A51980F82}"/>
              </a:ext>
            </a:extLst>
          </p:cNvPr>
          <p:cNvCxnSpPr>
            <a:cxnSpLocks/>
          </p:cNvCxnSpPr>
          <p:nvPr/>
        </p:nvCxnSpPr>
        <p:spPr>
          <a:xfrm>
            <a:off x="6660232" y="3933056"/>
            <a:ext cx="7201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803696E-5AC4-8505-EDAA-D6AB4B6D9B47}"/>
              </a:ext>
            </a:extLst>
          </p:cNvPr>
          <p:cNvSpPr txBox="1"/>
          <p:nvPr/>
        </p:nvSpPr>
        <p:spPr>
          <a:xfrm>
            <a:off x="7308304" y="3429000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 Neue Light" panose="02000403000000020004"/>
                <a:cs typeface="Arial" panose="020B0604020202020204" pitchFamily="34" charset="0"/>
              </a:rPr>
              <a:t>The patient </a:t>
            </a:r>
            <a:r>
              <a:rPr lang="en-US" sz="2000" b="1" dirty="0">
                <a:solidFill>
                  <a:srgbClr val="FF0000"/>
                </a:solidFill>
                <a:latin typeface="Helvetica Neue Light" panose="02000403000000020004"/>
                <a:cs typeface="Arial" panose="020B0604020202020204" pitchFamily="34" charset="0"/>
              </a:rPr>
              <a:t>cannot</a:t>
            </a:r>
            <a:r>
              <a:rPr lang="en-US" sz="2000" dirty="0">
                <a:latin typeface="Helvetica Neue Light" panose="02000403000000020004"/>
                <a:cs typeface="Arial" panose="020B0604020202020204" pitchFamily="34" charset="0"/>
              </a:rPr>
              <a:t> be a donor</a:t>
            </a:r>
            <a:endParaRPr lang="en-GB" sz="2000" dirty="0">
              <a:latin typeface="Helvetica Neue Light" panose="02000403000000020004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307728-B0CD-4051-D49F-EA66244D598C}"/>
              </a:ext>
            </a:extLst>
          </p:cNvPr>
          <p:cNvSpPr txBox="1"/>
          <p:nvPr/>
        </p:nvSpPr>
        <p:spPr>
          <a:xfrm>
            <a:off x="6635940" y="3558049"/>
            <a:ext cx="694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Helvetica Neue Light" panose="02000403000000020004"/>
              </a:rPr>
              <a:t>If yes</a:t>
            </a:r>
            <a:endParaRPr lang="en-GB" dirty="0">
              <a:solidFill>
                <a:srgbClr val="FF0000"/>
              </a:solidFill>
              <a:latin typeface="Helvetica Neue Light" panose="020004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532077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diagram of a donation&#10;&#10;Description automatically generated">
            <a:extLst>
              <a:ext uri="{FF2B5EF4-FFF2-40B4-BE49-F238E27FC236}">
                <a16:creationId xmlns:a16="http://schemas.microsoft.com/office/drawing/2014/main" id="{FAF3E81E-0B95-C637-196E-4A83A6219C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5"/>
          <a:stretch/>
        </p:blipFill>
        <p:spPr>
          <a:xfrm>
            <a:off x="467544" y="1010485"/>
            <a:ext cx="8280920" cy="5730884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Our Journey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695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Our Journey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A2B13-40C8-3C86-E111-E8C346E51CD3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4607004-BF06-36C9-42FB-5A704E3EB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938053"/>
              </p:ext>
            </p:extLst>
          </p:nvPr>
        </p:nvGraphicFramePr>
        <p:xfrm>
          <a:off x="695313" y="1272303"/>
          <a:ext cx="7848872" cy="4485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CC3D2DAA-C97F-309F-8E8C-9807BBD7CDB7}"/>
              </a:ext>
            </a:extLst>
          </p:cNvPr>
          <p:cNvSpPr/>
          <p:nvPr/>
        </p:nvSpPr>
        <p:spPr>
          <a:xfrm>
            <a:off x="0" y="5877272"/>
            <a:ext cx="9144000" cy="720080"/>
          </a:xfrm>
          <a:prstGeom prst="rect">
            <a:avLst/>
          </a:prstGeom>
          <a:solidFill>
            <a:srgbClr val="00B09A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Helvetica Neue Light" panose="02000403000000020004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Helvetica Neue Light" panose="02000403000000020004"/>
              </a:rPr>
              <a:t>11 donations for year 2022/2023 and </a:t>
            </a:r>
            <a:r>
              <a:rPr lang="en-US" sz="3200" b="1" dirty="0">
                <a:solidFill>
                  <a:schemeClr val="bg1"/>
                </a:solidFill>
                <a:latin typeface="Helvetica Neue Light" panose="02000403000000020004"/>
              </a:rPr>
              <a:t>20</a:t>
            </a:r>
            <a:r>
              <a:rPr lang="en-US" dirty="0">
                <a:solidFill>
                  <a:schemeClr val="bg1"/>
                </a:solidFill>
                <a:latin typeface="Helvetica Neue Light" panose="02000403000000020004"/>
              </a:rPr>
              <a:t> donations until end of January for 2023/2024.</a:t>
            </a:r>
          </a:p>
          <a:p>
            <a:pPr algn="ctr"/>
            <a:endParaRPr lang="en-GB" dirty="0">
              <a:solidFill>
                <a:schemeClr val="bg1"/>
              </a:solidFill>
              <a:latin typeface="Helvetica Neue Light" panose="020004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3643277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Implications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DC9AC4-270A-35DF-E3AB-C2ACC5FA7A78}"/>
              </a:ext>
            </a:extLst>
          </p:cNvPr>
          <p:cNvSpPr/>
          <p:nvPr/>
        </p:nvSpPr>
        <p:spPr>
          <a:xfrm>
            <a:off x="91974" y="1762764"/>
            <a:ext cx="2926987" cy="3596227"/>
          </a:xfrm>
          <a:prstGeom prst="rect">
            <a:avLst/>
          </a:prstGeom>
          <a:solidFill>
            <a:srgbClr val="99CBC5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rgbClr val="00685C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60D522-B4DE-8206-0726-9E67FC5A7617}"/>
              </a:ext>
            </a:extLst>
          </p:cNvPr>
          <p:cNvSpPr txBox="1"/>
          <p:nvPr/>
        </p:nvSpPr>
        <p:spPr>
          <a:xfrm>
            <a:off x="91974" y="1386320"/>
            <a:ext cx="16930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9A"/>
                </a:solidFill>
                <a:latin typeface="Helvetica Neue Light" panose="02000403000000020004"/>
              </a:rPr>
              <a:t>Documentation</a:t>
            </a:r>
            <a:endParaRPr lang="en-GB" dirty="0">
              <a:solidFill>
                <a:srgbClr val="00B09A"/>
              </a:solidFill>
              <a:latin typeface="Helvetica Neue Light" panose="020004030000000200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A91A33-EEA5-FBA3-EF3E-56FFB6A2F40D}"/>
              </a:ext>
            </a:extLst>
          </p:cNvPr>
          <p:cNvSpPr/>
          <p:nvPr/>
        </p:nvSpPr>
        <p:spPr>
          <a:xfrm>
            <a:off x="3108249" y="1762764"/>
            <a:ext cx="2926987" cy="3596228"/>
          </a:xfrm>
          <a:prstGeom prst="rect">
            <a:avLst/>
          </a:prstGeom>
          <a:solidFill>
            <a:srgbClr val="99CBC5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B3E1AF-705E-DC0A-C1DE-73B8F26221C7}"/>
              </a:ext>
            </a:extLst>
          </p:cNvPr>
          <p:cNvSpPr txBox="1"/>
          <p:nvPr/>
        </p:nvSpPr>
        <p:spPr>
          <a:xfrm>
            <a:off x="3076669" y="1381266"/>
            <a:ext cx="24314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9A"/>
                </a:solidFill>
                <a:latin typeface="Helvetica Neue Light" panose="02000403000000020004"/>
              </a:rPr>
              <a:t>Training and Education</a:t>
            </a:r>
            <a:endParaRPr lang="en-GB" dirty="0">
              <a:solidFill>
                <a:srgbClr val="00B09A"/>
              </a:solidFill>
              <a:latin typeface="Helvetica Neue Light" panose="020004030000000200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8A97F8-26C2-81EC-E512-FBC8E570124F}"/>
              </a:ext>
            </a:extLst>
          </p:cNvPr>
          <p:cNvSpPr/>
          <p:nvPr/>
        </p:nvSpPr>
        <p:spPr>
          <a:xfrm>
            <a:off x="6124524" y="1776988"/>
            <a:ext cx="2926987" cy="3578972"/>
          </a:xfrm>
          <a:prstGeom prst="rect">
            <a:avLst/>
          </a:prstGeom>
          <a:solidFill>
            <a:srgbClr val="99CBC5"/>
          </a:solidFill>
          <a:ln>
            <a:solidFill>
              <a:srgbClr val="00B0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99CBC5"/>
                </a:solidFill>
              </a:rPr>
              <a:t>  </a:t>
            </a:r>
            <a:endParaRPr lang="en-GB" dirty="0">
              <a:solidFill>
                <a:srgbClr val="99CBC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20304-615E-8B77-DF12-B353DCFA9EF7}"/>
              </a:ext>
            </a:extLst>
          </p:cNvPr>
          <p:cNvSpPr txBox="1"/>
          <p:nvPr/>
        </p:nvSpPr>
        <p:spPr>
          <a:xfrm>
            <a:off x="6084168" y="1407656"/>
            <a:ext cx="127445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9A"/>
                </a:solidFill>
                <a:latin typeface="Helvetica Neue Light" panose="02000403000000020004"/>
              </a:rPr>
              <a:t>Awareness</a:t>
            </a:r>
            <a:endParaRPr lang="en-GB" dirty="0">
              <a:solidFill>
                <a:srgbClr val="00B09A"/>
              </a:solidFill>
              <a:latin typeface="Helvetica Neue Light" panose="020004030000000200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3D9DAB-2169-6CF1-5FB3-5C77E4D24216}"/>
              </a:ext>
            </a:extLst>
          </p:cNvPr>
          <p:cNvSpPr txBox="1"/>
          <p:nvPr/>
        </p:nvSpPr>
        <p:spPr>
          <a:xfrm>
            <a:off x="96213" y="1776988"/>
            <a:ext cx="29269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Electronic </a:t>
            </a:r>
            <a:r>
              <a:rPr lang="en-US" sz="1600" dirty="0" err="1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VoED</a:t>
            </a: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 form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Electronic corneal donation specific recording form for use after death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Daily handover sheets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Weekly MDT discussion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Weekly audit of the completion of ACP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US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pPr marL="285750" indent="-285750">
              <a:buFont typeface="Arial Nova Light" panose="020B0304020202020204" pitchFamily="34" charset="0"/>
              <a:buChar char="–"/>
            </a:pPr>
            <a:endParaRPr lang="en-GB" sz="16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0019F6-E719-D397-B201-0B302BFEC7BE}"/>
              </a:ext>
            </a:extLst>
          </p:cNvPr>
          <p:cNvSpPr txBox="1"/>
          <p:nvPr/>
        </p:nvSpPr>
        <p:spPr>
          <a:xfrm>
            <a:off x="3121988" y="1778315"/>
            <a:ext cx="2926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Opportunities to witness corneal retrieval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Clinical team members’ induction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3FE144-BF39-1D16-80B5-446BB3BC96E1}"/>
              </a:ext>
            </a:extLst>
          </p:cNvPr>
          <p:cNvSpPr txBox="1"/>
          <p:nvPr/>
        </p:nvSpPr>
        <p:spPr>
          <a:xfrm>
            <a:off x="6103374" y="1768658"/>
            <a:ext cx="29269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Raising the awareness and sharing the success at </a:t>
            </a:r>
          </a:p>
          <a:p>
            <a:pPr marL="400050" indent="-400050">
              <a:buAutoNum type="romanLcParenR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staff, management and board levels</a:t>
            </a:r>
          </a:p>
          <a:p>
            <a:pPr marL="400050" indent="-400050">
              <a:spcAft>
                <a:spcPts val="1200"/>
              </a:spcAft>
              <a:buAutoNum type="romanLcParenR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regional meetings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Eye donation leaflet in admission pack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Organ donation discussion at admission</a:t>
            </a:r>
          </a:p>
          <a:p>
            <a:pPr marL="285750" indent="-285750">
              <a:buFont typeface="Arial Nova Light" panose="020B0304020202020204" pitchFamily="34" charset="0"/>
              <a:buChar char="–"/>
            </a:pPr>
            <a:r>
              <a:rPr lang="en-US" sz="16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Shared the timeline of advancements and learnings with local Eye Bank</a:t>
            </a:r>
          </a:p>
        </p:txBody>
      </p:sp>
      <p:pic>
        <p:nvPicPr>
          <p:cNvPr id="28" name="Picture 27" descr="A group of people with heart symbols&#10;&#10;Description automatically generated">
            <a:extLst>
              <a:ext uri="{FF2B5EF4-FFF2-40B4-BE49-F238E27FC236}">
                <a16:creationId xmlns:a16="http://schemas.microsoft.com/office/drawing/2014/main" id="{1F66ED82-8963-2EB6-AC3A-1A03A35AF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411" y="5502227"/>
            <a:ext cx="3837178" cy="119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73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7FEAC-71D0-A170-A6DC-780B1A3BE408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Implications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746A6A-FBE4-E734-C551-71FA8CB0F5F9}"/>
              </a:ext>
            </a:extLst>
          </p:cNvPr>
          <p:cNvSpPr txBox="1"/>
          <p:nvPr/>
        </p:nvSpPr>
        <p:spPr>
          <a:xfrm>
            <a:off x="367256" y="1335482"/>
            <a:ext cx="3984699" cy="278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u="none" strike="noStrike" dirty="0">
                <a:solidFill>
                  <a:srgbClr val="00B29D"/>
                </a:solidFill>
                <a:effectLst/>
                <a:latin typeface="Helvetica Neue Light" panose="02000403000000020004"/>
                <a:ea typeface="Helvetica Neue Light" panose="02000403000000020004" pitchFamily="2" charset="0"/>
              </a:rPr>
              <a:t>Challenges</a:t>
            </a:r>
            <a:endParaRPr lang="en-GB" sz="2000" u="none" strike="noStrike" dirty="0">
              <a:solidFill>
                <a:srgbClr val="00B29D"/>
              </a:solidFill>
              <a:effectLst/>
              <a:latin typeface="Helvetica Neue Light" panose="02000403000000020004"/>
              <a:ea typeface="Helvetica Neue Light" panose="02000403000000020004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9A"/>
                </a:solidFill>
                <a:latin typeface="Helvetica Neue Light" panose="02000403000000020004"/>
              </a:rPr>
              <a:t>Rotation of Medical Trainees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9A"/>
                </a:solidFill>
                <a:latin typeface="Helvetica Neue Light" panose="02000403000000020004"/>
              </a:rPr>
              <a:t>Require a core group of staff to be champions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9A"/>
                </a:solidFill>
                <a:latin typeface="Helvetica Neue Light" panose="02000403000000020004"/>
              </a:rPr>
              <a:t>Awareness of enucleation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100" dirty="0">
              <a:latin typeface="Helvetica Neue Light" panose="02000403000000020004"/>
            </a:endParaRPr>
          </a:p>
          <a:p>
            <a:pPr>
              <a:lnSpc>
                <a:spcPct val="150000"/>
              </a:lnSpc>
            </a:pPr>
            <a:endParaRPr lang="en-US" sz="1100" dirty="0">
              <a:latin typeface="Helvetica Neue Light" panose="020004030000000200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1027B3-8EA3-E075-092C-3074EACE1247}"/>
              </a:ext>
            </a:extLst>
          </p:cNvPr>
          <p:cNvSpPr/>
          <p:nvPr/>
        </p:nvSpPr>
        <p:spPr>
          <a:xfrm>
            <a:off x="4572000" y="1115334"/>
            <a:ext cx="4572000" cy="4990684"/>
          </a:xfrm>
          <a:prstGeom prst="rect">
            <a:avLst/>
          </a:prstGeom>
          <a:solidFill>
            <a:srgbClr val="99C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0" i="0" dirty="0">
              <a:solidFill>
                <a:srgbClr val="4C4C4C"/>
              </a:solidFill>
              <a:effectLst/>
              <a:latin typeface="Arial Nova Light" panose="020B0304020202020204" pitchFamily="34" charset="0"/>
            </a:endParaRPr>
          </a:p>
          <a:p>
            <a:pPr algn="ctr"/>
            <a:endParaRPr lang="en-US" sz="2800" dirty="0">
              <a:solidFill>
                <a:srgbClr val="4C4C4C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1B19C7-2A33-9203-AC64-8001DE33F7D4}"/>
              </a:ext>
            </a:extLst>
          </p:cNvPr>
          <p:cNvSpPr txBox="1"/>
          <p:nvPr/>
        </p:nvSpPr>
        <p:spPr>
          <a:xfrm>
            <a:off x="4932041" y="1418126"/>
            <a:ext cx="3862164" cy="3839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solidFill>
                  <a:srgbClr val="00685C"/>
                </a:solidFill>
                <a:latin typeface="Helvetica Neue Light" panose="02000403000000020004"/>
                <a:cs typeface="Times New Roman" panose="02020603050405020304" pitchFamily="18" charset="0"/>
              </a:rPr>
              <a:t>Plans</a:t>
            </a:r>
            <a:endParaRPr lang="en-US" sz="2000" kern="100" dirty="0">
              <a:solidFill>
                <a:srgbClr val="00685C"/>
              </a:solidFill>
              <a:latin typeface="Helvetica Neue Light" panose="02000403000000020004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85C"/>
                </a:solidFill>
                <a:latin typeface="Helvetica Neue Light" panose="02000403000000020004"/>
              </a:rPr>
              <a:t>A link nurse to encourage corneal donation discussion taking place within the Hospice Community Team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85C"/>
                </a:solidFill>
                <a:latin typeface="Helvetica Neue Light" panose="02000403000000020004"/>
              </a:rPr>
              <a:t>Promoting the success to the public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85C"/>
                </a:solidFill>
                <a:latin typeface="Helvetica Neue Light" panose="02000403000000020004"/>
              </a:rPr>
              <a:t>Arranging bite-sized learning sessions with local Eye Bank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85C"/>
                </a:solidFill>
                <a:latin typeface="Helvetica Neue Light" panose="02000403000000020004"/>
              </a:rPr>
              <a:t>On-going monitoring through spot checks and audit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074DA6F-CA2C-ACCD-7747-E4CC2E70B5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06" t="56991"/>
          <a:stretch/>
        </p:blipFill>
        <p:spPr>
          <a:xfrm>
            <a:off x="-296482" y="4015032"/>
            <a:ext cx="4676156" cy="20782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AF65A48-2C80-A056-BE52-A64B6DD70CAA}"/>
              </a:ext>
            </a:extLst>
          </p:cNvPr>
          <p:cNvSpPr/>
          <p:nvPr/>
        </p:nvSpPr>
        <p:spPr>
          <a:xfrm>
            <a:off x="0" y="5758050"/>
            <a:ext cx="9180512" cy="726868"/>
          </a:xfrm>
          <a:prstGeom prst="rect">
            <a:avLst/>
          </a:prstGeom>
          <a:solidFill>
            <a:srgbClr val="00B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Helvetica Neue Light" panose="02000403000000020004"/>
              </a:rPr>
              <a:t>We will always </a:t>
            </a:r>
            <a:r>
              <a:rPr lang="en-GB" sz="1600" dirty="0">
                <a:solidFill>
                  <a:schemeClr val="bg1"/>
                </a:solidFill>
                <a:latin typeface="Helvetica Neue Light" panose="02000403000000020004"/>
              </a:rPr>
              <a:t>endeavour</a:t>
            </a:r>
            <a:r>
              <a:rPr lang="en-US" sz="1600" dirty="0">
                <a:solidFill>
                  <a:schemeClr val="bg1"/>
                </a:solidFill>
                <a:latin typeface="Helvetica Neue Light" panose="02000403000000020004"/>
              </a:rPr>
              <a:t> 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Helvetica Neue Light" panose="02000403000000020004"/>
              </a:rPr>
              <a:t>to </a:t>
            </a:r>
            <a:r>
              <a:rPr lang="en-US" sz="4000" dirty="0">
                <a:solidFill>
                  <a:schemeClr val="bg1"/>
                </a:solidFill>
                <a:latin typeface="Helvetica Neue Light" panose="02000403000000020004"/>
              </a:rPr>
              <a:t>fulfill patient’s wishes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Helvetica Neue Light" panose="02000403000000020004"/>
              </a:rPr>
              <a:t>.</a:t>
            </a:r>
          </a:p>
          <a:p>
            <a:pPr algn="ctr"/>
            <a:r>
              <a:rPr lang="en-US" sz="1600" dirty="0">
                <a:latin typeface="Helvetica Neue Light" panose="02000403000000020004"/>
              </a:rPr>
              <a:t>.</a:t>
            </a:r>
            <a:endParaRPr lang="en-GB" sz="4000" dirty="0">
              <a:latin typeface="Helvetica Neue Light" panose="020004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1975361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7236A5-0366-C1A0-ED02-241BD64A2A53}"/>
              </a:ext>
            </a:extLst>
          </p:cNvPr>
          <p:cNvSpPr txBox="1"/>
          <p:nvPr/>
        </p:nvSpPr>
        <p:spPr>
          <a:xfrm>
            <a:off x="0" y="-666"/>
            <a:ext cx="9144000" cy="1116000"/>
          </a:xfrm>
          <a:prstGeom prst="rect">
            <a:avLst/>
          </a:prstGeom>
          <a:solidFill>
            <a:srgbClr val="00B09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AD658EC-3964-97B5-DDCE-86A32682473D}"/>
              </a:ext>
            </a:extLst>
          </p:cNvPr>
          <p:cNvSpPr txBox="1">
            <a:spLocks/>
          </p:cNvSpPr>
          <p:nvPr/>
        </p:nvSpPr>
        <p:spPr>
          <a:xfrm>
            <a:off x="587301" y="191050"/>
            <a:ext cx="8064896" cy="7339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References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FFC23-9AFE-C7F2-4D93-30CFD60D0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4" y="232467"/>
            <a:ext cx="1485900" cy="736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377B1A-E0B3-87F7-5D94-979C5D911C58}"/>
              </a:ext>
            </a:extLst>
          </p:cNvPr>
          <p:cNvSpPr txBox="1"/>
          <p:nvPr/>
        </p:nvSpPr>
        <p:spPr>
          <a:xfrm>
            <a:off x="587301" y="5726035"/>
            <a:ext cx="7969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Information strip panel</a:t>
            </a:r>
            <a:endParaRPr lang="en-GB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4D88E2-0AE7-C3CE-D4E3-FCFD3A51E84C}"/>
              </a:ext>
            </a:extLst>
          </p:cNvPr>
          <p:cNvSpPr txBox="1"/>
          <p:nvPr/>
        </p:nvSpPr>
        <p:spPr>
          <a:xfrm>
            <a:off x="179512" y="1455273"/>
            <a:ext cx="8784976" cy="4885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Long-</a:t>
            </a:r>
            <a:r>
              <a:rPr lang="en-US" sz="1100" dirty="0" err="1">
                <a:latin typeface="Helvetica Neue Light" panose="02000403000000020004"/>
              </a:rPr>
              <a:t>Sutehall</a:t>
            </a:r>
            <a:r>
              <a:rPr lang="en-US" sz="1100" dirty="0">
                <a:latin typeface="Helvetica Neue Light" panose="02000403000000020004"/>
              </a:rPr>
              <a:t>, T., </a:t>
            </a:r>
            <a:r>
              <a:rPr lang="en-US" sz="1100" dirty="0" err="1">
                <a:latin typeface="Helvetica Neue Light" panose="02000403000000020004"/>
              </a:rPr>
              <a:t>Zatorska</a:t>
            </a:r>
            <a:r>
              <a:rPr lang="en-US" sz="1100" dirty="0">
                <a:latin typeface="Helvetica Neue Light" panose="02000403000000020004"/>
              </a:rPr>
              <a:t>, A., Myall, M. et al. (2023). Eye donation in hospice and hospital palliative care settings: perceptions, practice, and service development needs – findings from a national survey. </a:t>
            </a:r>
            <a:r>
              <a:rPr lang="en-US" sz="1100" i="1" dirty="0">
                <a:latin typeface="Helvetica Neue Light" panose="02000403000000020004"/>
              </a:rPr>
              <a:t>BMC </a:t>
            </a:r>
            <a:r>
              <a:rPr lang="en-US" sz="1100" i="1" dirty="0" err="1">
                <a:latin typeface="Helvetica Neue Light" panose="02000403000000020004"/>
              </a:rPr>
              <a:t>Palliat</a:t>
            </a:r>
            <a:r>
              <a:rPr lang="en-US" sz="1100" i="1" dirty="0">
                <a:latin typeface="Helvetica Neue Light" panose="02000403000000020004"/>
              </a:rPr>
              <a:t> Care, 22(</a:t>
            </a:r>
            <a:r>
              <a:rPr lang="en-US" sz="1100" dirty="0">
                <a:latin typeface="Helvetica Neue Light" panose="02000403000000020004"/>
              </a:rPr>
              <a:t>173). </a:t>
            </a:r>
            <a:r>
              <a:rPr lang="en-US" sz="1100" dirty="0">
                <a:latin typeface="Helvetica Neue Light" panose="02000403000000020004"/>
                <a:hlinkClick r:id="rId3"/>
              </a:rPr>
              <a:t>https://doi.org/10.1186/s12904-023-01300-7</a:t>
            </a:r>
            <a:r>
              <a:rPr lang="en-US" sz="1100" dirty="0">
                <a:latin typeface="Helvetica Neue Light" panose="02000403000000020004"/>
              </a:rPr>
              <a:t> </a:t>
            </a: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NHS Blood and Transplant. (2021, October 14). Cornea recipient Shelley thanks her donor family for making an “incredible difference” to her life. Available from: </a:t>
            </a:r>
            <a:r>
              <a:rPr lang="en-US" sz="1100" dirty="0">
                <a:latin typeface="Helvetica Neue Light" panose="02000403000000020004"/>
                <a:hlinkClick r:id="rId4"/>
              </a:rPr>
              <a:t>https://www.nhsbt.nhs.uk/news/world-sight-day-2021/#:~:text=This%20World%20Sight%20Day%20(14,registering%20as%20an%20organ%20donor</a:t>
            </a:r>
            <a:r>
              <a:rPr lang="en-US" sz="1100" dirty="0">
                <a:latin typeface="Helvetica Neue Light" panose="02000403000000020004"/>
              </a:rPr>
              <a:t>. Last accessed on 23rd Jan 2024.</a:t>
            </a: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NHS Blood and Transplant. Organ and tissue donation and transplantation activity report 2022/23. Available from: </a:t>
            </a:r>
            <a:r>
              <a:rPr lang="en-US" sz="1100" dirty="0">
                <a:latin typeface="Helvetica Neue Light" panose="02000403000000020004"/>
                <a:hlinkClick r:id="rId5"/>
              </a:rPr>
              <a:t>https://nhsbtdbe.blob.core.windows.net/umbraco-assets-corp/30188/activity-report-2022-2023-final.pdf</a:t>
            </a:r>
            <a:r>
              <a:rPr lang="en-US" sz="1100" dirty="0">
                <a:latin typeface="Helvetica Neue Light" panose="02000403000000020004"/>
              </a:rPr>
              <a:t>. Last accessed on 23</a:t>
            </a:r>
            <a:r>
              <a:rPr lang="en-US" sz="1100" baseline="30000" dirty="0">
                <a:latin typeface="Helvetica Neue Light" panose="02000403000000020004"/>
              </a:rPr>
              <a:t>rd</a:t>
            </a:r>
            <a:r>
              <a:rPr lang="en-US" sz="1100" dirty="0">
                <a:latin typeface="Helvetica Neue Light" panose="02000403000000020004"/>
              </a:rPr>
              <a:t> Jan 2024.</a:t>
            </a: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NHS Queen Victoria Hospital. Most people can be an eye donor. Available from: </a:t>
            </a:r>
            <a:r>
              <a:rPr lang="en-US" sz="1100" dirty="0">
                <a:latin typeface="Helvetica Neue Light" panose="02000403000000020004"/>
                <a:hlinkClick r:id="rId6"/>
              </a:rPr>
              <a:t>https://www.qvh.nhs.uk/wp-content/uploads/2018/03/Most-people-can-be-a-donor-information-flowchart.pdf</a:t>
            </a:r>
            <a:r>
              <a:rPr lang="en-US" sz="1100" dirty="0">
                <a:latin typeface="Helvetica Neue Light" panose="02000403000000020004"/>
              </a:rPr>
              <a:t>. Last accessed on 23</a:t>
            </a:r>
            <a:r>
              <a:rPr lang="en-US" sz="1100" baseline="30000" dirty="0">
                <a:latin typeface="Helvetica Neue Light" panose="02000403000000020004"/>
              </a:rPr>
              <a:t>rd</a:t>
            </a:r>
            <a:r>
              <a:rPr lang="en-US" sz="1100" dirty="0">
                <a:latin typeface="Helvetica Neue Light" panose="02000403000000020004"/>
              </a:rPr>
              <a:t> Jan 2024.</a:t>
            </a: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Royal National Institute of Blind. Key statistics about sight loss. Available from: </a:t>
            </a:r>
            <a:r>
              <a:rPr lang="en-US" sz="1100" dirty="0">
                <a:latin typeface="Helvetica Neue Light" panose="02000403000000020004"/>
                <a:hlinkClick r:id="rId7"/>
              </a:rPr>
              <a:t>https://media.rnib.org.uk/documents/Key_stats_about_sight_loss_2021.pdf</a:t>
            </a:r>
            <a:r>
              <a:rPr lang="en-US" sz="1100" dirty="0">
                <a:latin typeface="Helvetica Neue Light" panose="02000403000000020004"/>
              </a:rPr>
              <a:t>. Last accessed on 23</a:t>
            </a:r>
            <a:r>
              <a:rPr lang="en-US" sz="1100" baseline="30000" dirty="0">
                <a:latin typeface="Helvetica Neue Light" panose="02000403000000020004"/>
              </a:rPr>
              <a:t>rd</a:t>
            </a:r>
            <a:r>
              <a:rPr lang="en-US" sz="1100" dirty="0">
                <a:latin typeface="Helvetica Neue Light" panose="02000403000000020004"/>
              </a:rPr>
              <a:t> Jan 2024.</a:t>
            </a: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Sharkey, E., </a:t>
            </a:r>
            <a:r>
              <a:rPr lang="en-US" sz="1100" u="none" strike="noStrike" dirty="0" err="1">
                <a:effectLst/>
                <a:latin typeface="Helvetica Neue Light" panose="02000403000000020004"/>
                <a:ea typeface="Helvetica Neue Light" panose="02000403000000020004" pitchFamily="2" charset="0"/>
              </a:rPr>
              <a:t>Walding</a:t>
            </a:r>
            <a:r>
              <a:rPr lang="en-US" sz="1100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, J., Evans, L., Seaman, S. (2023). Having vision: The role of quality improvement in sustaining rates of corneal donation in a hospice, and the impact of this through the COVID pandemic. </a:t>
            </a:r>
            <a:r>
              <a:rPr lang="en-US" sz="1100" i="1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Future </a:t>
            </a:r>
            <a:r>
              <a:rPr lang="en-US" sz="1100" i="1" u="none" strike="noStrike" dirty="0" err="1">
                <a:effectLst/>
                <a:latin typeface="Helvetica Neue Light" panose="02000403000000020004"/>
                <a:ea typeface="Helvetica Neue Light" panose="02000403000000020004" pitchFamily="2" charset="0"/>
              </a:rPr>
              <a:t>Healthc</a:t>
            </a:r>
            <a:r>
              <a:rPr lang="en-US" sz="1100" i="1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 J</a:t>
            </a:r>
            <a:r>
              <a:rPr lang="en-US" sz="1100" i="1" dirty="0">
                <a:latin typeface="Helvetica Neue Light" panose="02000403000000020004"/>
                <a:ea typeface="Helvetica Neue Light" panose="02000403000000020004" pitchFamily="2" charset="0"/>
              </a:rPr>
              <a:t>,</a:t>
            </a:r>
            <a:r>
              <a:rPr lang="en-US" sz="1100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 </a:t>
            </a:r>
            <a:r>
              <a:rPr lang="en-US" sz="1100" i="1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10</a:t>
            </a:r>
            <a:r>
              <a:rPr lang="en-US" sz="1100" u="none" strike="noStrike" dirty="0">
                <a:effectLst/>
                <a:latin typeface="Helvetica Neue Light" panose="02000403000000020004"/>
                <a:ea typeface="Helvetica Neue Light" panose="02000403000000020004" pitchFamily="2" charset="0"/>
              </a:rPr>
              <a:t>(1), 59-62. </a:t>
            </a:r>
            <a:r>
              <a:rPr lang="en-US" sz="1100" u="none" strike="noStrike" dirty="0">
                <a:solidFill>
                  <a:srgbClr val="00B29D"/>
                </a:solidFill>
                <a:effectLst/>
                <a:latin typeface="Helvetica Neue Light" panose="02000403000000020004"/>
                <a:ea typeface="Helvetica Neue Light" panose="02000403000000020004" pitchFamily="2" charset="0"/>
                <a:hlinkClick r:id="rId8"/>
              </a:rPr>
              <a:t>https://doi.org/10.7861/fhj.2022-0123</a:t>
            </a:r>
            <a:endParaRPr lang="en-US" sz="1100" u="none" strike="noStrike" dirty="0">
              <a:solidFill>
                <a:srgbClr val="00B29D"/>
              </a:solidFill>
              <a:effectLst/>
              <a:latin typeface="Helvetica Neue Light" panose="02000403000000020004"/>
              <a:ea typeface="Helvetica Neue Light" panose="02000403000000020004" pitchFamily="2" charset="0"/>
            </a:endParaRP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Toro, M., </a:t>
            </a:r>
            <a:r>
              <a:rPr lang="en-US" sz="1100" dirty="0" err="1">
                <a:latin typeface="Helvetica Neue Light" panose="02000403000000020004"/>
              </a:rPr>
              <a:t>Choragiewicz</a:t>
            </a:r>
            <a:r>
              <a:rPr lang="en-US" sz="1100" dirty="0">
                <a:latin typeface="Helvetica Neue Light" panose="02000403000000020004"/>
              </a:rPr>
              <a:t>, T., </a:t>
            </a:r>
            <a:r>
              <a:rPr lang="en-US" sz="1100" dirty="0" err="1">
                <a:latin typeface="Helvetica Neue Light" panose="02000403000000020004"/>
              </a:rPr>
              <a:t>Posarelli</a:t>
            </a:r>
            <a:r>
              <a:rPr lang="en-US" sz="1100" dirty="0">
                <a:latin typeface="Helvetica Neue Light" panose="02000403000000020004"/>
              </a:rPr>
              <a:t>, C., </a:t>
            </a:r>
            <a:r>
              <a:rPr lang="en-US" sz="1100" dirty="0" err="1">
                <a:latin typeface="Helvetica Neue Light" panose="02000403000000020004"/>
              </a:rPr>
              <a:t>Figus</a:t>
            </a:r>
            <a:r>
              <a:rPr lang="en-US" sz="1100" dirty="0">
                <a:latin typeface="Helvetica Neue Light" panose="02000403000000020004"/>
              </a:rPr>
              <a:t>, M., </a:t>
            </a:r>
            <a:r>
              <a:rPr lang="en-US" sz="1100" dirty="0" err="1">
                <a:latin typeface="Helvetica Neue Light" panose="02000403000000020004"/>
              </a:rPr>
              <a:t>Rejdak</a:t>
            </a:r>
            <a:r>
              <a:rPr lang="en-US" sz="1100" dirty="0">
                <a:latin typeface="Helvetica Neue Light" panose="02000403000000020004"/>
              </a:rPr>
              <a:t>, R. and on behalf of European COVID-19 Cataract Group (#EUROCOVCAT). (2020). Early Impact of COVID-19 Outbreak on the Availability of Cornea Donors: Warnings and Recommendations. </a:t>
            </a:r>
            <a:r>
              <a:rPr lang="en-US" sz="1100" i="1" dirty="0">
                <a:latin typeface="Helvetica Neue Light" panose="02000403000000020004"/>
              </a:rPr>
              <a:t>Clin Ophthalmol,14</a:t>
            </a:r>
            <a:r>
              <a:rPr lang="en-US" sz="1100" dirty="0">
                <a:latin typeface="Helvetica Neue Light" panose="02000403000000020004"/>
              </a:rPr>
              <a:t>, 2879-2882. </a:t>
            </a:r>
            <a:r>
              <a:rPr lang="en-US" sz="1100" dirty="0">
                <a:latin typeface="Helvetica Neue Light" panose="02000403000000020004"/>
                <a:hlinkClick r:id="rId9"/>
              </a:rPr>
              <a:t>https://doi.org/10.2147/OPTH.S260960</a:t>
            </a:r>
            <a:r>
              <a:rPr lang="en-US" sz="1100" dirty="0">
                <a:latin typeface="Helvetica Neue Light" panose="02000403000000020004"/>
              </a:rPr>
              <a:t> </a:t>
            </a: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100" dirty="0">
                <a:latin typeface="Helvetica Neue Light" panose="02000403000000020004"/>
              </a:rPr>
              <a:t>Walker, L., </a:t>
            </a:r>
            <a:r>
              <a:rPr lang="en-US" sz="1100" dirty="0" err="1">
                <a:latin typeface="Helvetica Neue Light" panose="02000403000000020004"/>
              </a:rPr>
              <a:t>Neoh</a:t>
            </a:r>
            <a:r>
              <a:rPr lang="en-US" sz="1100" dirty="0">
                <a:latin typeface="Helvetica Neue Light" panose="02000403000000020004"/>
              </a:rPr>
              <a:t>, K., </a:t>
            </a:r>
            <a:r>
              <a:rPr lang="en-US" sz="1100" dirty="0" err="1">
                <a:latin typeface="Helvetica Neue Light" panose="02000403000000020004"/>
              </a:rPr>
              <a:t>Gilkes</a:t>
            </a:r>
            <a:r>
              <a:rPr lang="en-US" sz="1100" dirty="0">
                <a:latin typeface="Helvetica Neue Light" panose="02000403000000020004"/>
              </a:rPr>
              <a:t>, H., Rayment, C. (2018). A qualitative study using semi-structured interviews of palliative care patients’ views on corneal donation and the timing of its discussion. </a:t>
            </a:r>
            <a:r>
              <a:rPr lang="en-US" sz="1100" i="1" dirty="0">
                <a:latin typeface="Helvetica Neue Light" panose="02000403000000020004"/>
              </a:rPr>
              <a:t>Palliative Medicine,</a:t>
            </a:r>
            <a:r>
              <a:rPr lang="en-US" sz="1100" dirty="0">
                <a:latin typeface="Helvetica Neue Light" panose="02000403000000020004"/>
              </a:rPr>
              <a:t> </a:t>
            </a:r>
            <a:r>
              <a:rPr lang="en-US" sz="1100" i="1" dirty="0">
                <a:latin typeface="Helvetica Neue Light" panose="02000403000000020004"/>
              </a:rPr>
              <a:t>32</a:t>
            </a:r>
            <a:r>
              <a:rPr lang="en-US" sz="1100" dirty="0">
                <a:latin typeface="Helvetica Neue Light" panose="02000403000000020004"/>
              </a:rPr>
              <a:t>(8), 1428-1437. </a:t>
            </a:r>
            <a:r>
              <a:rPr lang="en-US" sz="1100" dirty="0">
                <a:latin typeface="Helvetica Neue Light" panose="02000403000000020004"/>
                <a:hlinkClick r:id="rId10"/>
              </a:rPr>
              <a:t>https://doi.org/10.1177/0269216318784210</a:t>
            </a:r>
            <a:r>
              <a:rPr lang="en-US" sz="1100" dirty="0">
                <a:latin typeface="Helvetica Neue Light" panose="02000403000000020004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1100" dirty="0">
              <a:latin typeface="Helvetica Neue Light" panose="020004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775674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7adfc89-123e-4ebc-89ad-31ae6554da4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C3BFE2D176634AAA7C77675F533ED4" ma:contentTypeVersion="16" ma:contentTypeDescription="Create a new document." ma:contentTypeScope="" ma:versionID="564653f37b9811fcc65019a862925533">
  <xsd:schema xmlns:xsd="http://www.w3.org/2001/XMLSchema" xmlns:xs="http://www.w3.org/2001/XMLSchema" xmlns:p="http://schemas.microsoft.com/office/2006/metadata/properties" xmlns:ns3="e7adfc89-123e-4ebc-89ad-31ae6554da4b" xmlns:ns4="d11bdce2-8ad2-4305-b6f8-d68dcf6bff79" targetNamespace="http://schemas.microsoft.com/office/2006/metadata/properties" ma:root="true" ma:fieldsID="17e0838e21ed75b0a36810f0987d925b" ns3:_="" ns4:_="">
    <xsd:import namespace="e7adfc89-123e-4ebc-89ad-31ae6554da4b"/>
    <xsd:import namespace="d11bdce2-8ad2-4305-b6f8-d68dcf6bff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adfc89-123e-4ebc-89ad-31ae6554da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1bdce2-8ad2-4305-b6f8-d68dcf6bff7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47A1ED-5620-4AB2-B68E-A638B6FEA9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03B67E-A52F-46F4-BFE5-BDB7F920D93D}">
  <ds:schemaRefs>
    <ds:schemaRef ds:uri="http://purl.org/dc/terms/"/>
    <ds:schemaRef ds:uri="http://schemas.microsoft.com/office/2006/documentManagement/types"/>
    <ds:schemaRef ds:uri="d11bdce2-8ad2-4305-b6f8-d68dcf6bff79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e7adfc89-123e-4ebc-89ad-31ae6554da4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8A816A-5C6F-46BA-9F30-6C09E68F9E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adfc89-123e-4ebc-89ad-31ae6554da4b"/>
    <ds:schemaRef ds:uri="d11bdce2-8ad2-4305-b6f8-d68dcf6bff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978</Words>
  <Application>Microsoft Office PowerPoint</Application>
  <PresentationFormat>On-screen Show (4:3)</PresentationFormat>
  <Paragraphs>106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Nova Light</vt:lpstr>
      <vt:lpstr>Calibri</vt:lpstr>
      <vt:lpstr>Helvetica Neue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heading</dc:title>
  <dc:creator>Nicola Smith</dc:creator>
  <cp:lastModifiedBy>Joanne Leung</cp:lastModifiedBy>
  <cp:revision>209</cp:revision>
  <cp:lastPrinted>2022-11-02T17:25:13Z</cp:lastPrinted>
  <dcterms:created xsi:type="dcterms:W3CDTF">2018-09-13T15:15:43Z</dcterms:created>
  <dcterms:modified xsi:type="dcterms:W3CDTF">2024-03-06T13:48:37Z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0x01010089C3BFE2D176634AAA7C77675F533ED4</vt:lpwstr>
  </property>
</Properties>
</file>